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Montserrat Medium" panose="00000600000000000000" pitchFamily="2" charset="0"/>
      <p:regular r:id="rId19"/>
    </p:embeddedFont>
    <p:embeddedFont>
      <p:font typeface="Montserrat Semi-Bold" panose="020B0604020202020204" charset="0"/>
      <p:regular r:id="rId20"/>
    </p:embeddedFont>
    <p:embeddedFont>
      <p:font typeface="Montserrat Ultra-Bold" panose="020B0604020202020204" charset="0"/>
      <p:regular r:id="rId21"/>
    </p:embeddedFont>
    <p:embeddedFont>
      <p:font typeface="Open Sans" panose="020B0606030504020204" pitchFamily="34" charset="0"/>
      <p:regular r:id="rId22"/>
    </p:embeddedFont>
    <p:embeddedFont>
      <p:font typeface="Open Sans Bold" panose="020B0806030504020204" charset="0"/>
      <p:regular r:id="rId23"/>
    </p:embeddedFont>
    <p:embeddedFont>
      <p:font typeface="Oswald" panose="00000500000000000000" pitchFamily="2" charset="0"/>
      <p:regular r:id="rId24"/>
    </p:embeddedFont>
    <p:embeddedFont>
      <p:font typeface="Poppins Bold" panose="020B0604020202020204" charset="0"/>
      <p:regular r:id="rId25"/>
    </p:embeddedFont>
    <p:embeddedFont>
      <p:font typeface="Poppins Medium" panose="00000600000000000000" pitchFamily="2" charset="0"/>
      <p:regular r:id="rId26"/>
    </p:embeddedFont>
    <p:embeddedFont>
      <p:font typeface="Poppins Semi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6775497">
            <a:off x="13604264" y="-673034"/>
            <a:ext cx="8792923" cy="4237186"/>
            <a:chOff x="0" y="0"/>
            <a:chExt cx="406400" cy="1958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95838"/>
            </a:xfrm>
            <a:custGeom>
              <a:avLst/>
              <a:gdLst/>
              <a:ahLst/>
              <a:cxnLst/>
              <a:rect l="l" t="t" r="r" b="b"/>
              <a:pathLst>
                <a:path w="406400" h="195838">
                  <a:moveTo>
                    <a:pt x="203200" y="0"/>
                  </a:moveTo>
                  <a:lnTo>
                    <a:pt x="406400" y="0"/>
                  </a:lnTo>
                  <a:lnTo>
                    <a:pt x="203200" y="195838"/>
                  </a:lnTo>
                  <a:lnTo>
                    <a:pt x="0" y="19583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03200" cy="233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386302" y="7059420"/>
            <a:ext cx="8772604" cy="4397760"/>
            <a:chOff x="0" y="0"/>
            <a:chExt cx="417592" cy="209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7592" cy="209341"/>
            </a:xfrm>
            <a:custGeom>
              <a:avLst/>
              <a:gdLst/>
              <a:ahLst/>
              <a:cxnLst/>
              <a:rect l="l" t="t" r="r" b="b"/>
              <a:pathLst>
                <a:path w="417592" h="209341">
                  <a:moveTo>
                    <a:pt x="214392" y="0"/>
                  </a:moveTo>
                  <a:lnTo>
                    <a:pt x="0" y="0"/>
                  </a:lnTo>
                  <a:lnTo>
                    <a:pt x="203200" y="209341"/>
                  </a:lnTo>
                  <a:lnTo>
                    <a:pt x="417592" y="209341"/>
                  </a:lnTo>
                  <a:lnTo>
                    <a:pt x="214392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214392" cy="247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727773" y="0"/>
            <a:ext cx="6832454" cy="2553630"/>
          </a:xfrm>
          <a:custGeom>
            <a:avLst/>
            <a:gdLst/>
            <a:ahLst/>
            <a:cxnLst/>
            <a:rect l="l" t="t" r="r" b="b"/>
            <a:pathLst>
              <a:path w="6832454" h="2553630">
                <a:moveTo>
                  <a:pt x="0" y="0"/>
                </a:moveTo>
                <a:lnTo>
                  <a:pt x="6832454" y="0"/>
                </a:lnTo>
                <a:lnTo>
                  <a:pt x="6832454" y="2553630"/>
                </a:lnTo>
                <a:lnTo>
                  <a:pt x="0" y="2553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386302" y="2419057"/>
            <a:ext cx="10941896" cy="2937813"/>
            <a:chOff x="0" y="0"/>
            <a:chExt cx="14589194" cy="391708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000942"/>
              <a:ext cx="14589194" cy="1916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24"/>
                </a:lnSpc>
              </a:pPr>
              <a:r>
                <a:rPr lang="en-US" sz="11038" b="1">
                  <a:solidFill>
                    <a:srgbClr val="3E67C8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segmentation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14325"/>
              <a:ext cx="12942514" cy="1916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24"/>
                </a:lnSpc>
              </a:pPr>
              <a:r>
                <a:rPr lang="en-US" sz="11038" b="1">
                  <a:solidFill>
                    <a:srgbClr val="3E67C8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Enviroment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858208" y="7615415"/>
            <a:ext cx="378635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Proposé par 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Mr.BELCAID Anas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29792" y="5861167"/>
            <a:ext cx="7428415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MODULE : DEEP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4792" y="6815315"/>
            <a:ext cx="4798206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94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Présenté</a:t>
            </a:r>
            <a:r>
              <a:rPr lang="en-US" sz="3000" spc="29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 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Anouar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BOUZHAR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Hamza KHOLTI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Zakariae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YAHYA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429792" y="6600572"/>
            <a:ext cx="7428415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ANNÉE UNIVERSITAIRE : 2024/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22118" y="2668969"/>
            <a:ext cx="399158" cy="3991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81056" y="1163700"/>
            <a:ext cx="882124" cy="209483"/>
            <a:chOff x="0" y="0"/>
            <a:chExt cx="232329" cy="55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4FAC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22118" y="4239702"/>
            <a:ext cx="399158" cy="3991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907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95767" y="1106378"/>
            <a:ext cx="8118914" cy="4037122"/>
          </a:xfrm>
          <a:custGeom>
            <a:avLst/>
            <a:gdLst/>
            <a:ahLst/>
            <a:cxnLst/>
            <a:rect l="l" t="t" r="r" b="b"/>
            <a:pathLst>
              <a:path w="8118914" h="4037122">
                <a:moveTo>
                  <a:pt x="0" y="0"/>
                </a:moveTo>
                <a:lnTo>
                  <a:pt x="8118915" y="0"/>
                </a:lnTo>
                <a:lnTo>
                  <a:pt x="8118915" y="4037122"/>
                </a:lnTo>
                <a:lnTo>
                  <a:pt x="0" y="4037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8959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3549113" y="5391012"/>
            <a:ext cx="11189775" cy="4357364"/>
          </a:xfrm>
          <a:custGeom>
            <a:avLst/>
            <a:gdLst/>
            <a:ahLst/>
            <a:cxnLst/>
            <a:rect l="l" t="t" r="r" b="b"/>
            <a:pathLst>
              <a:path w="11189775" h="4357364">
                <a:moveTo>
                  <a:pt x="0" y="0"/>
                </a:moveTo>
                <a:lnTo>
                  <a:pt x="11189774" y="0"/>
                </a:lnTo>
                <a:lnTo>
                  <a:pt x="11189774" y="4357363"/>
                </a:lnTo>
                <a:lnTo>
                  <a:pt x="0" y="4357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" r="-1492" b="-1277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9281056" y="1582732"/>
            <a:ext cx="7902044" cy="90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ApolloScape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676" y="678211"/>
            <a:ext cx="76013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79618" y="2592769"/>
            <a:ext cx="6561666" cy="138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Contient 143,906 images et leurs correspondates annotation pour la segmentation sémantique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5258" y="425658"/>
            <a:ext cx="11509879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5"/>
              </a:lnSpc>
            </a:pPr>
            <a:r>
              <a:rPr lang="en-US" sz="35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Datasets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79618" y="4158429"/>
            <a:ext cx="7663995" cy="45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80 000 nuages de points LiDAR</a:t>
            </a:r>
          </a:p>
        </p:txBody>
      </p:sp>
      <p:sp>
        <p:nvSpPr>
          <p:cNvPr id="22" name="Freeform 22"/>
          <p:cNvSpPr/>
          <p:nvPr/>
        </p:nvSpPr>
        <p:spPr>
          <a:xfrm>
            <a:off x="55159" y="55159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9425" y="3263308"/>
            <a:ext cx="17217113" cy="5563300"/>
            <a:chOff x="0" y="0"/>
            <a:chExt cx="22956150" cy="741773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537148" cy="3366748"/>
              <a:chOff x="0" y="0"/>
              <a:chExt cx="1883881" cy="665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883881" cy="665037"/>
              </a:xfrm>
              <a:custGeom>
                <a:avLst/>
                <a:gdLst/>
                <a:ahLst/>
                <a:cxnLst/>
                <a:rect l="l" t="t" r="r" b="b"/>
                <a:pathLst>
                  <a:path w="1883881" h="665037">
                    <a:moveTo>
                      <a:pt x="55200" y="0"/>
                    </a:moveTo>
                    <a:lnTo>
                      <a:pt x="1828681" y="0"/>
                    </a:lnTo>
                    <a:cubicBezTo>
                      <a:pt x="1843321" y="0"/>
                      <a:pt x="1857361" y="5816"/>
                      <a:pt x="1867714" y="16168"/>
                    </a:cubicBezTo>
                    <a:cubicBezTo>
                      <a:pt x="1878065" y="26520"/>
                      <a:pt x="1883881" y="40560"/>
                      <a:pt x="1883881" y="55200"/>
                    </a:cubicBezTo>
                    <a:lnTo>
                      <a:pt x="1883881" y="609837"/>
                    </a:lnTo>
                    <a:cubicBezTo>
                      <a:pt x="1883881" y="640323"/>
                      <a:pt x="1859167" y="665037"/>
                      <a:pt x="1828681" y="665037"/>
                    </a:cubicBezTo>
                    <a:lnTo>
                      <a:pt x="55200" y="665037"/>
                    </a:lnTo>
                    <a:cubicBezTo>
                      <a:pt x="40560" y="665037"/>
                      <a:pt x="26520" y="659221"/>
                      <a:pt x="16168" y="648869"/>
                    </a:cubicBezTo>
                    <a:cubicBezTo>
                      <a:pt x="5816" y="638517"/>
                      <a:pt x="0" y="624477"/>
                      <a:pt x="0" y="609837"/>
                    </a:cubicBezTo>
                    <a:lnTo>
                      <a:pt x="0" y="55200"/>
                    </a:lnTo>
                    <a:cubicBezTo>
                      <a:pt x="0" y="24714"/>
                      <a:pt x="24714" y="0"/>
                      <a:pt x="55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9D5FF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883881" cy="7031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39871" y="1074832"/>
              <a:ext cx="8861000" cy="1150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Segmentation basée sur les pixels 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Exemple : Seuiling (Thresholding).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3600673" y="0"/>
              <a:ext cx="9355477" cy="3366748"/>
              <a:chOff x="0" y="0"/>
              <a:chExt cx="1847995" cy="6650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847996" cy="665037"/>
              </a:xfrm>
              <a:custGeom>
                <a:avLst/>
                <a:gdLst/>
                <a:ahLst/>
                <a:cxnLst/>
                <a:rect l="l" t="t" r="r" b="b"/>
                <a:pathLst>
                  <a:path w="1847996" h="665037">
                    <a:moveTo>
                      <a:pt x="56272" y="0"/>
                    </a:moveTo>
                    <a:lnTo>
                      <a:pt x="1791724" y="0"/>
                    </a:lnTo>
                    <a:cubicBezTo>
                      <a:pt x="1822802" y="0"/>
                      <a:pt x="1847996" y="25194"/>
                      <a:pt x="1847996" y="56272"/>
                    </a:cubicBezTo>
                    <a:lnTo>
                      <a:pt x="1847996" y="608765"/>
                    </a:lnTo>
                    <a:cubicBezTo>
                      <a:pt x="1847996" y="639843"/>
                      <a:pt x="1822802" y="665037"/>
                      <a:pt x="1791724" y="665037"/>
                    </a:cubicBezTo>
                    <a:lnTo>
                      <a:pt x="56272" y="665037"/>
                    </a:lnTo>
                    <a:cubicBezTo>
                      <a:pt x="41348" y="665037"/>
                      <a:pt x="27035" y="659108"/>
                      <a:pt x="16482" y="648555"/>
                    </a:cubicBezTo>
                    <a:cubicBezTo>
                      <a:pt x="5929" y="638002"/>
                      <a:pt x="0" y="623689"/>
                      <a:pt x="0" y="608765"/>
                    </a:cubicBezTo>
                    <a:lnTo>
                      <a:pt x="0" y="56272"/>
                    </a:lnTo>
                    <a:cubicBezTo>
                      <a:pt x="0" y="25194"/>
                      <a:pt x="25194" y="0"/>
                      <a:pt x="5627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9D5FF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847995" cy="7031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4097712" y="782732"/>
              <a:ext cx="8501540" cy="1734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Segmentation basée sur les régions 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Exemple : Croissance de région (Region Growing).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6928361" y="4050986"/>
              <a:ext cx="9355477" cy="3366748"/>
              <a:chOff x="0" y="0"/>
              <a:chExt cx="1847995" cy="6650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847996" cy="665037"/>
              </a:xfrm>
              <a:custGeom>
                <a:avLst/>
                <a:gdLst/>
                <a:ahLst/>
                <a:cxnLst/>
                <a:rect l="l" t="t" r="r" b="b"/>
                <a:pathLst>
                  <a:path w="1847996" h="665037">
                    <a:moveTo>
                      <a:pt x="56272" y="0"/>
                    </a:moveTo>
                    <a:lnTo>
                      <a:pt x="1791724" y="0"/>
                    </a:lnTo>
                    <a:cubicBezTo>
                      <a:pt x="1822802" y="0"/>
                      <a:pt x="1847996" y="25194"/>
                      <a:pt x="1847996" y="56272"/>
                    </a:cubicBezTo>
                    <a:lnTo>
                      <a:pt x="1847996" y="608765"/>
                    </a:lnTo>
                    <a:cubicBezTo>
                      <a:pt x="1847996" y="639843"/>
                      <a:pt x="1822802" y="665037"/>
                      <a:pt x="1791724" y="665037"/>
                    </a:cubicBezTo>
                    <a:lnTo>
                      <a:pt x="56272" y="665037"/>
                    </a:lnTo>
                    <a:cubicBezTo>
                      <a:pt x="41348" y="665037"/>
                      <a:pt x="27035" y="659108"/>
                      <a:pt x="16482" y="648555"/>
                    </a:cubicBezTo>
                    <a:cubicBezTo>
                      <a:pt x="5929" y="638002"/>
                      <a:pt x="0" y="623689"/>
                      <a:pt x="0" y="608765"/>
                    </a:cubicBezTo>
                    <a:lnTo>
                      <a:pt x="0" y="56272"/>
                    </a:lnTo>
                    <a:cubicBezTo>
                      <a:pt x="0" y="25194"/>
                      <a:pt x="25194" y="0"/>
                      <a:pt x="5627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39D5FF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847995" cy="7031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5635696" y="6871927"/>
            <a:ext cx="6954332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Segmentation par contours ou limites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Exemple : les algorithmes de Détection des contours (Edge Detection).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676" y="678211"/>
            <a:ext cx="793723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445232" y="1285814"/>
            <a:ext cx="10703002" cy="1642580"/>
            <a:chOff x="0" y="0"/>
            <a:chExt cx="14270670" cy="219010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4270670" cy="2190107"/>
              <a:chOff x="0" y="0"/>
              <a:chExt cx="2818898" cy="43261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818898" cy="432614"/>
              </a:xfrm>
              <a:custGeom>
                <a:avLst/>
                <a:gdLst/>
                <a:ahLst/>
                <a:cxnLst/>
                <a:rect l="l" t="t" r="r" b="b"/>
                <a:pathLst>
                  <a:path w="2818898" h="432614">
                    <a:moveTo>
                      <a:pt x="36890" y="0"/>
                    </a:moveTo>
                    <a:lnTo>
                      <a:pt x="2782007" y="0"/>
                    </a:lnTo>
                    <a:cubicBezTo>
                      <a:pt x="2791791" y="0"/>
                      <a:pt x="2801175" y="3887"/>
                      <a:pt x="2808093" y="10805"/>
                    </a:cubicBezTo>
                    <a:cubicBezTo>
                      <a:pt x="2815011" y="17723"/>
                      <a:pt x="2818898" y="27106"/>
                      <a:pt x="2818898" y="36890"/>
                    </a:cubicBezTo>
                    <a:lnTo>
                      <a:pt x="2818898" y="395723"/>
                    </a:lnTo>
                    <a:cubicBezTo>
                      <a:pt x="2818898" y="405507"/>
                      <a:pt x="2815011" y="414890"/>
                      <a:pt x="2808093" y="421809"/>
                    </a:cubicBezTo>
                    <a:cubicBezTo>
                      <a:pt x="2801175" y="428727"/>
                      <a:pt x="2791791" y="432614"/>
                      <a:pt x="2782007" y="432614"/>
                    </a:cubicBezTo>
                    <a:lnTo>
                      <a:pt x="36890" y="432614"/>
                    </a:lnTo>
                    <a:cubicBezTo>
                      <a:pt x="27106" y="432614"/>
                      <a:pt x="17723" y="428727"/>
                      <a:pt x="10805" y="421809"/>
                    </a:cubicBezTo>
                    <a:cubicBezTo>
                      <a:pt x="3887" y="414890"/>
                      <a:pt x="0" y="405507"/>
                      <a:pt x="0" y="395723"/>
                    </a:cubicBezTo>
                    <a:lnTo>
                      <a:pt x="0" y="36890"/>
                    </a:lnTo>
                    <a:cubicBezTo>
                      <a:pt x="0" y="27106"/>
                      <a:pt x="3887" y="17723"/>
                      <a:pt x="10805" y="10805"/>
                    </a:cubicBezTo>
                    <a:cubicBezTo>
                      <a:pt x="17723" y="3887"/>
                      <a:pt x="27106" y="0"/>
                      <a:pt x="368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818898" cy="4707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760832" y="395673"/>
              <a:ext cx="13509838" cy="1794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55"/>
                </a:lnSpc>
                <a:spcBef>
                  <a:spcPct val="0"/>
                </a:spcBef>
              </a:pPr>
              <a:r>
                <a:rPr lang="en-US" sz="4039" b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Types d’algorithmes de segmentation</a:t>
              </a: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critere de classification :Methodolgie de classifications et les resultats </a:t>
              </a:r>
            </a:p>
            <a:p>
              <a:pPr algn="l">
                <a:lnSpc>
                  <a:spcPts val="2435"/>
                </a:lnSpc>
                <a:spcBef>
                  <a:spcPct val="0"/>
                </a:spcBef>
              </a:pPr>
              <a:endParaRPr lang="en-US" sz="17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55159" y="123312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283745" y="406837"/>
            <a:ext cx="13116139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Les algorithmes de segmentation d’environnement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4774" y="4776618"/>
            <a:ext cx="1377058" cy="1413520"/>
            <a:chOff x="0" y="0"/>
            <a:chExt cx="191924" cy="1970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924" cy="197006"/>
            </a:xfrm>
            <a:custGeom>
              <a:avLst/>
              <a:gdLst/>
              <a:ahLst/>
              <a:cxnLst/>
              <a:rect l="l" t="t" r="r" b="b"/>
              <a:pathLst>
                <a:path w="191924" h="197006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7545" y="5321682"/>
            <a:ext cx="55167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974774" y="7689926"/>
            <a:ext cx="1377058" cy="1413520"/>
            <a:chOff x="0" y="0"/>
            <a:chExt cx="191924" cy="1970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924" cy="197006"/>
            </a:xfrm>
            <a:custGeom>
              <a:avLst/>
              <a:gdLst/>
              <a:ahLst/>
              <a:cxnLst/>
              <a:rect l="l" t="t" r="r" b="b"/>
              <a:pathLst>
                <a:path w="191924" h="197006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57545" y="8234990"/>
            <a:ext cx="55167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351832" y="4285911"/>
            <a:ext cx="11128375" cy="2740517"/>
            <a:chOff x="0" y="0"/>
            <a:chExt cx="2930930" cy="7217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30930" cy="721782"/>
            </a:xfrm>
            <a:custGeom>
              <a:avLst/>
              <a:gdLst/>
              <a:ahLst/>
              <a:cxnLst/>
              <a:rect l="l" t="t" r="r" b="b"/>
              <a:pathLst>
                <a:path w="2930930" h="721782">
                  <a:moveTo>
                    <a:pt x="35480" y="0"/>
                  </a:moveTo>
                  <a:lnTo>
                    <a:pt x="2895450" y="0"/>
                  </a:lnTo>
                  <a:cubicBezTo>
                    <a:pt x="2915045" y="0"/>
                    <a:pt x="2930930" y="15885"/>
                    <a:pt x="2930930" y="35480"/>
                  </a:cubicBezTo>
                  <a:lnTo>
                    <a:pt x="2930930" y="686302"/>
                  </a:lnTo>
                  <a:cubicBezTo>
                    <a:pt x="2930930" y="705897"/>
                    <a:pt x="2915045" y="721782"/>
                    <a:pt x="2895450" y="721782"/>
                  </a:cubicBezTo>
                  <a:lnTo>
                    <a:pt x="35480" y="721782"/>
                  </a:lnTo>
                  <a:cubicBezTo>
                    <a:pt x="15885" y="721782"/>
                    <a:pt x="0" y="705897"/>
                    <a:pt x="0" y="686302"/>
                  </a:cubicBezTo>
                  <a:lnTo>
                    <a:pt x="0" y="35480"/>
                  </a:lnTo>
                  <a:cubicBezTo>
                    <a:pt x="0" y="15885"/>
                    <a:pt x="15885" y="0"/>
                    <a:pt x="354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30930" cy="759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617074" y="7051538"/>
            <a:ext cx="945785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Segmentation Non Supervisée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16332" y="1892538"/>
            <a:ext cx="8766656" cy="45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4"/>
              </a:lnSpc>
              <a:spcBef>
                <a:spcPct val="0"/>
              </a:spcBef>
            </a:pPr>
            <a:r>
              <a:rPr lang="en-US" sz="2703" b="1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Segmentation Sémantique avec Deep Learning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974774" y="2279084"/>
            <a:ext cx="1377058" cy="1413520"/>
            <a:chOff x="0" y="0"/>
            <a:chExt cx="191924" cy="1970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924" cy="197006"/>
            </a:xfrm>
            <a:custGeom>
              <a:avLst/>
              <a:gdLst/>
              <a:ahLst/>
              <a:cxnLst/>
              <a:rect l="l" t="t" r="r" b="b"/>
              <a:pathLst>
                <a:path w="191924" h="197006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387465" y="2824148"/>
            <a:ext cx="55167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83879" y="2387999"/>
            <a:ext cx="10674199" cy="177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050" lvl="1" indent="-277525" algn="l">
              <a:lnSpc>
                <a:spcPts val="3599"/>
              </a:lnSpc>
              <a:buFont typeface="Arial"/>
              <a:buChar char="•"/>
            </a:pPr>
            <a:r>
              <a:rPr lang="en-US" sz="2570" b="1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U-Net :U-Net : Modèle CNN en "U" combinant encodage et décodage pour une segmentation précise.</a:t>
            </a:r>
          </a:p>
          <a:p>
            <a:pPr marL="555050" lvl="1" indent="-277525" algn="l">
              <a:lnSpc>
                <a:spcPts val="3599"/>
              </a:lnSpc>
              <a:buFont typeface="Arial"/>
              <a:buChar char="•"/>
            </a:pPr>
            <a:r>
              <a:rPr lang="en-US" sz="2570" b="1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DeepLab (v3, v3+) : Modèle CNN utilisant des convolutions dilatées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17074" y="4389850"/>
            <a:ext cx="876665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Segmentation d'Instance avec Deep Learning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83879" y="5083270"/>
            <a:ext cx="11282968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Mask R-CNN : Segmente les objets et leurs contours dans les images en combinant détection d'objets et segmentation.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YOLOv5 : Initialement pour la détection d'objets, adapté à la segmentation d'instance avec des masques de segmentation.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61040" y="7744958"/>
            <a:ext cx="10719168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DBSCAN : Algorithme de clustering basé sur la densité,...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K-Means Clustering : Utilise l'algorithme de clustering pour regrouper les pixels en différentes classes en fonction de leurs caractéristiques.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351832" y="6958338"/>
            <a:ext cx="11128375" cy="2808607"/>
            <a:chOff x="0" y="0"/>
            <a:chExt cx="2930930" cy="73971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930930" cy="739715"/>
            </a:xfrm>
            <a:custGeom>
              <a:avLst/>
              <a:gdLst/>
              <a:ahLst/>
              <a:cxnLst/>
              <a:rect l="l" t="t" r="r" b="b"/>
              <a:pathLst>
                <a:path w="2930930" h="739715">
                  <a:moveTo>
                    <a:pt x="35480" y="0"/>
                  </a:moveTo>
                  <a:lnTo>
                    <a:pt x="2895450" y="0"/>
                  </a:lnTo>
                  <a:cubicBezTo>
                    <a:pt x="2915045" y="0"/>
                    <a:pt x="2930930" y="15885"/>
                    <a:pt x="2930930" y="35480"/>
                  </a:cubicBezTo>
                  <a:lnTo>
                    <a:pt x="2930930" y="704235"/>
                  </a:lnTo>
                  <a:cubicBezTo>
                    <a:pt x="2930930" y="723830"/>
                    <a:pt x="2915045" y="739715"/>
                    <a:pt x="2895450" y="739715"/>
                  </a:cubicBezTo>
                  <a:lnTo>
                    <a:pt x="35480" y="739715"/>
                  </a:lnTo>
                  <a:cubicBezTo>
                    <a:pt x="15885" y="739715"/>
                    <a:pt x="0" y="723830"/>
                    <a:pt x="0" y="704235"/>
                  </a:cubicBezTo>
                  <a:lnTo>
                    <a:pt x="0" y="35480"/>
                  </a:lnTo>
                  <a:cubicBezTo>
                    <a:pt x="0" y="15885"/>
                    <a:pt x="15885" y="0"/>
                    <a:pt x="354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930930" cy="777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351832" y="1615585"/>
            <a:ext cx="11128375" cy="2740517"/>
            <a:chOff x="0" y="0"/>
            <a:chExt cx="2930930" cy="7217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930930" cy="721782"/>
            </a:xfrm>
            <a:custGeom>
              <a:avLst/>
              <a:gdLst/>
              <a:ahLst/>
              <a:cxnLst/>
              <a:rect l="l" t="t" r="r" b="b"/>
              <a:pathLst>
                <a:path w="2930930" h="721782">
                  <a:moveTo>
                    <a:pt x="35480" y="0"/>
                  </a:moveTo>
                  <a:lnTo>
                    <a:pt x="2895450" y="0"/>
                  </a:lnTo>
                  <a:cubicBezTo>
                    <a:pt x="2915045" y="0"/>
                    <a:pt x="2930930" y="15885"/>
                    <a:pt x="2930930" y="35480"/>
                  </a:cubicBezTo>
                  <a:lnTo>
                    <a:pt x="2930930" y="686302"/>
                  </a:lnTo>
                  <a:cubicBezTo>
                    <a:pt x="2930930" y="705897"/>
                    <a:pt x="2915045" y="721782"/>
                    <a:pt x="2895450" y="721782"/>
                  </a:cubicBezTo>
                  <a:lnTo>
                    <a:pt x="35480" y="721782"/>
                  </a:lnTo>
                  <a:cubicBezTo>
                    <a:pt x="15885" y="721782"/>
                    <a:pt x="0" y="705897"/>
                    <a:pt x="0" y="686302"/>
                  </a:cubicBezTo>
                  <a:lnTo>
                    <a:pt x="0" y="35480"/>
                  </a:lnTo>
                  <a:cubicBezTo>
                    <a:pt x="0" y="15885"/>
                    <a:pt x="15885" y="0"/>
                    <a:pt x="354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930930" cy="759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259676" y="678211"/>
            <a:ext cx="860897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11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4775" y="4161024"/>
            <a:ext cx="4536624" cy="3160577"/>
            <a:chOff x="0" y="0"/>
            <a:chExt cx="6048832" cy="4214103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6028314" cy="4214103"/>
              <a:chOff x="0" y="0"/>
              <a:chExt cx="630137" cy="44049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0137" cy="440499"/>
              </a:xfrm>
              <a:custGeom>
                <a:avLst/>
                <a:gdLst/>
                <a:ahLst/>
                <a:cxnLst/>
                <a:rect l="l" t="t" r="r" b="b"/>
                <a:pathLst>
                  <a:path w="630137" h="440499">
                    <a:moveTo>
                      <a:pt x="0" y="0"/>
                    </a:moveTo>
                    <a:lnTo>
                      <a:pt x="630137" y="0"/>
                    </a:lnTo>
                    <a:lnTo>
                      <a:pt x="630137" y="440499"/>
                    </a:lnTo>
                    <a:lnTo>
                      <a:pt x="0" y="440499"/>
                    </a:lnTo>
                    <a:close/>
                  </a:path>
                </a:pathLst>
              </a:custGeom>
              <a:solidFill>
                <a:srgbClr val="2254C5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630137" cy="478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357433" y="654456"/>
              <a:ext cx="5691399" cy="246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20"/>
                </a:lnSpc>
              </a:pPr>
              <a:r>
                <a:rPr lang="en-US" sz="3638" b="1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Les Algorithmes Avancés de Segmentation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380658" y="563390"/>
            <a:ext cx="13116139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Les algorithmes de segmentation d’environnement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7558" y="3350688"/>
            <a:ext cx="10128732" cy="5298039"/>
          </a:xfrm>
          <a:custGeom>
            <a:avLst/>
            <a:gdLst/>
            <a:ahLst/>
            <a:cxnLst/>
            <a:rect l="l" t="t" r="r" b="b"/>
            <a:pathLst>
              <a:path w="10128732" h="5298039">
                <a:moveTo>
                  <a:pt x="0" y="0"/>
                </a:moveTo>
                <a:lnTo>
                  <a:pt x="10128732" y="0"/>
                </a:lnTo>
                <a:lnTo>
                  <a:pt x="10128732" y="5298040"/>
                </a:lnTo>
                <a:lnTo>
                  <a:pt x="0" y="5298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7" r="-1917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697674" y="3350688"/>
            <a:ext cx="7084257" cy="5352898"/>
            <a:chOff x="0" y="0"/>
            <a:chExt cx="1865813" cy="14098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65812" cy="1409817"/>
            </a:xfrm>
            <a:custGeom>
              <a:avLst/>
              <a:gdLst/>
              <a:ahLst/>
              <a:cxnLst/>
              <a:rect l="l" t="t" r="r" b="b"/>
              <a:pathLst>
                <a:path w="1865812" h="1409817">
                  <a:moveTo>
                    <a:pt x="0" y="0"/>
                  </a:moveTo>
                  <a:lnTo>
                    <a:pt x="1865812" y="0"/>
                  </a:lnTo>
                  <a:lnTo>
                    <a:pt x="1865812" y="1409817"/>
                  </a:lnTo>
                  <a:lnTo>
                    <a:pt x="0" y="1409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9D5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865813" cy="1476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1.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Particularités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: 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Utilise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des convolutions special (transpose convolutions)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Pas de fully connected layer</a:t>
              </a:r>
            </a:p>
            <a:p>
              <a:pPr algn="l">
                <a:lnSpc>
                  <a:spcPts val="3359"/>
                </a:lnSpc>
              </a:pPr>
              <a:endParaRPr lang="en-US" sz="24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2.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perfermance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: optimal meme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si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pour les petites bases de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donnees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, avec IOU=0.95</a:t>
              </a:r>
            </a:p>
            <a:p>
              <a:pPr algn="l">
                <a:lnSpc>
                  <a:spcPts val="3359"/>
                </a:lnSpc>
              </a:pPr>
              <a:endParaRPr lang="en-US" sz="24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3. Use cases: Agriculture (e.g., crop segmentation),Autonomous driving (e.g., lane detection),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Robotics,Satellite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imagery analysis.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9676" y="678211"/>
            <a:ext cx="743343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24955" y="1465819"/>
            <a:ext cx="15757635" cy="1541899"/>
            <a:chOff x="0" y="0"/>
            <a:chExt cx="21010180" cy="205586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1010180" cy="2055865"/>
              <a:chOff x="0" y="0"/>
              <a:chExt cx="4150159" cy="40609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150159" cy="406097"/>
              </a:xfrm>
              <a:custGeom>
                <a:avLst/>
                <a:gdLst/>
                <a:ahLst/>
                <a:cxnLst/>
                <a:rect l="l" t="t" r="r" b="b"/>
                <a:pathLst>
                  <a:path w="4150159" h="406097">
                    <a:moveTo>
                      <a:pt x="0" y="0"/>
                    </a:moveTo>
                    <a:lnTo>
                      <a:pt x="4150159" y="0"/>
                    </a:lnTo>
                    <a:lnTo>
                      <a:pt x="4150159" y="406097"/>
                    </a:lnTo>
                    <a:lnTo>
                      <a:pt x="0" y="40609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9D5F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150159" cy="444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59164" y="492801"/>
              <a:ext cx="19448611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U-NET : Modèle convolutionnel basé sur un encodeur-décodeur avec des skip connection et residual block pour préserver les détails tout en capturant le contexte global.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80658" y="545481"/>
            <a:ext cx="13116139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Les algorithmes de segmentation d’environnement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6436" y="3403627"/>
            <a:ext cx="9161816" cy="5470271"/>
          </a:xfrm>
          <a:custGeom>
            <a:avLst/>
            <a:gdLst/>
            <a:ahLst/>
            <a:cxnLst/>
            <a:rect l="l" t="t" r="r" b="b"/>
            <a:pathLst>
              <a:path w="9161816" h="5470271">
                <a:moveTo>
                  <a:pt x="0" y="0"/>
                </a:moveTo>
                <a:lnTo>
                  <a:pt x="9161816" y="0"/>
                </a:lnTo>
                <a:lnTo>
                  <a:pt x="9161816" y="5470271"/>
                </a:lnTo>
                <a:lnTo>
                  <a:pt x="0" y="5470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27" r="-4527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465083" y="3117435"/>
            <a:ext cx="7166264" cy="6140865"/>
            <a:chOff x="0" y="0"/>
            <a:chExt cx="1887411" cy="16173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87411" cy="1617347"/>
            </a:xfrm>
            <a:custGeom>
              <a:avLst/>
              <a:gdLst/>
              <a:ahLst/>
              <a:cxnLst/>
              <a:rect l="l" t="t" r="r" b="b"/>
              <a:pathLst>
                <a:path w="1887411" h="1617347">
                  <a:moveTo>
                    <a:pt x="0" y="0"/>
                  </a:moveTo>
                  <a:lnTo>
                    <a:pt x="1887411" y="0"/>
                  </a:lnTo>
                  <a:lnTo>
                    <a:pt x="1887411" y="1617347"/>
                  </a:lnTo>
                  <a:lnTo>
                    <a:pt x="0" y="1617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9D5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887411" cy="1684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1.Particularités :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Utilise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des convolutions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dilatées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ASPP pour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fusionner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des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informations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multi-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résolutions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Pas de fully connected layer.</a:t>
              </a:r>
            </a:p>
            <a:p>
              <a:pPr algn="l"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2.perfermance : Haute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précision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même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sur des images complexes et haute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résolution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, avec des performances stables sur des datasets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varies,IOU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=0.94</a:t>
              </a:r>
            </a:p>
            <a:p>
              <a:pPr algn="l">
                <a:lnSpc>
                  <a:spcPts val="3499"/>
                </a:lnSpc>
              </a:pPr>
              <a:endParaRPr lang="en-US" sz="2499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algn="l"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4.Use cases :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Analyse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des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scènes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urbaines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,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imagerie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satellite, applications de vision </a:t>
              </a:r>
              <a:r>
                <a:rPr lang="en-US" sz="2499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médicale</a:t>
              </a: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9676" y="678211"/>
            <a:ext cx="743343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13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27678" y="1460526"/>
            <a:ext cx="14931471" cy="1435644"/>
            <a:chOff x="0" y="0"/>
            <a:chExt cx="19908628" cy="191419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9908628" cy="1914192"/>
              <a:chOff x="0" y="0"/>
              <a:chExt cx="3932568" cy="37811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2568" cy="378112"/>
              </a:xfrm>
              <a:custGeom>
                <a:avLst/>
                <a:gdLst/>
                <a:ahLst/>
                <a:cxnLst/>
                <a:rect l="l" t="t" r="r" b="b"/>
                <a:pathLst>
                  <a:path w="3932568" h="378112">
                    <a:moveTo>
                      <a:pt x="0" y="0"/>
                    </a:moveTo>
                    <a:lnTo>
                      <a:pt x="3932568" y="0"/>
                    </a:lnTo>
                    <a:lnTo>
                      <a:pt x="3932568" y="378112"/>
                    </a:lnTo>
                    <a:lnTo>
                      <a:pt x="0" y="3781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9D5F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932568" cy="41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60016" y="10550"/>
              <a:ext cx="19448611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DeepLab (v3, v3+) : Modèle encodeur-décodeur utilisant des convolutions à trous et un module ASPP pour extraire des caractéristiques multi-échelles, avec un backbone pré-entraîné pour une segmentation précise.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19423" y="545481"/>
            <a:ext cx="13116139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Les algorithmes de segmentation d’environnement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0883" y="3541805"/>
            <a:ext cx="10511296" cy="4694123"/>
          </a:xfrm>
          <a:custGeom>
            <a:avLst/>
            <a:gdLst/>
            <a:ahLst/>
            <a:cxnLst/>
            <a:rect l="l" t="t" r="r" b="b"/>
            <a:pathLst>
              <a:path w="10511296" h="4694123">
                <a:moveTo>
                  <a:pt x="0" y="0"/>
                </a:moveTo>
                <a:lnTo>
                  <a:pt x="10511296" y="0"/>
                </a:lnTo>
                <a:lnTo>
                  <a:pt x="10511296" y="4694123"/>
                </a:lnTo>
                <a:lnTo>
                  <a:pt x="0" y="4694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51" r="-7693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07558" y="96191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802467" y="2974560"/>
            <a:ext cx="7336229" cy="6903085"/>
            <a:chOff x="0" y="0"/>
            <a:chExt cx="1932176" cy="18180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2176" cy="1818096"/>
            </a:xfrm>
            <a:custGeom>
              <a:avLst/>
              <a:gdLst/>
              <a:ahLst/>
              <a:cxnLst/>
              <a:rect l="l" t="t" r="r" b="b"/>
              <a:pathLst>
                <a:path w="1932176" h="1818096">
                  <a:moveTo>
                    <a:pt x="0" y="0"/>
                  </a:moveTo>
                  <a:lnTo>
                    <a:pt x="1932176" y="0"/>
                  </a:lnTo>
                  <a:lnTo>
                    <a:pt x="1932176" y="1818096"/>
                  </a:lnTo>
                  <a:lnTo>
                    <a:pt x="0" y="1818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9D5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932176" cy="1884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Particularités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: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Utilisation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de Region Proposal Network (RPN) pour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générer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des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régions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d’intérêt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RoiAlign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pour un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alignement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précis des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régions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d’intérêt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Segmentation des instances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distinctes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Pas de fully connected layer pour la segmentation</a:t>
              </a:r>
            </a:p>
            <a:p>
              <a:pPr algn="l">
                <a:lnSpc>
                  <a:spcPts val="3499"/>
                </a:lnSpc>
              </a:pPr>
              <a:endParaRPr lang="en-US" sz="24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algn="l">
                <a:lnSpc>
                  <a:spcPts val="349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2.perfermance : Haute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précision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pour les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tâches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de segmentation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d’instances,IOU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=0.90</a:t>
              </a:r>
            </a:p>
            <a:p>
              <a:pPr algn="l">
                <a:lnSpc>
                  <a:spcPts val="3499"/>
                </a:lnSpc>
              </a:pPr>
              <a:endParaRPr lang="en-US" sz="24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algn="l">
                <a:lnSpc>
                  <a:spcPts val="349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3.Use cases : Vision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robotique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,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analyse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d’images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médicales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, applications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en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sécurité</a:t>
              </a:r>
              <a:r>
                <a:rPr lang="en-US" sz="2400" b="1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2658" y="1201161"/>
            <a:ext cx="15149338" cy="1637146"/>
            <a:chOff x="0" y="0"/>
            <a:chExt cx="3989949" cy="4311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89949" cy="431183"/>
            </a:xfrm>
            <a:custGeom>
              <a:avLst/>
              <a:gdLst/>
              <a:ahLst/>
              <a:cxnLst/>
              <a:rect l="l" t="t" r="r" b="b"/>
              <a:pathLst>
                <a:path w="3989949" h="431183">
                  <a:moveTo>
                    <a:pt x="0" y="0"/>
                  </a:moveTo>
                  <a:lnTo>
                    <a:pt x="3989949" y="0"/>
                  </a:lnTo>
                  <a:lnTo>
                    <a:pt x="3989949" y="431183"/>
                  </a:lnTo>
                  <a:lnTo>
                    <a:pt x="0" y="4311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9D5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989949" cy="469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59676" y="678211"/>
            <a:ext cx="743343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4328" y="1361660"/>
            <a:ext cx="1458645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Mask R-CNN : Extension de Faster R-CNN combinant détection d'objets et segmentation pixel-par-pixel grâce à une branche dédiée aux masques binaires, basé sur la détection par région (region-based detection)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9488" y="453766"/>
            <a:ext cx="13116139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Les algorithmes de segmentation d’environnement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62997" y="1510844"/>
            <a:ext cx="882124" cy="209483"/>
            <a:chOff x="0" y="0"/>
            <a:chExt cx="232329" cy="55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959" y="2746797"/>
            <a:ext cx="4725497" cy="917545"/>
            <a:chOff x="0" y="0"/>
            <a:chExt cx="1389966" cy="2698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89966" cy="269888"/>
            </a:xfrm>
            <a:custGeom>
              <a:avLst/>
              <a:gdLst/>
              <a:ahLst/>
              <a:cxnLst/>
              <a:rect l="l" t="t" r="r" b="b"/>
              <a:pathLst>
                <a:path w="1389966" h="269888">
                  <a:moveTo>
                    <a:pt x="0" y="0"/>
                  </a:moveTo>
                  <a:lnTo>
                    <a:pt x="1389966" y="0"/>
                  </a:lnTo>
                  <a:lnTo>
                    <a:pt x="1389966" y="269888"/>
                  </a:lnTo>
                  <a:lnTo>
                    <a:pt x="0" y="269888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389966" cy="346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19"/>
                </a:lnSpc>
              </a:pPr>
              <a:r>
                <a:rPr lang="en-US" sz="287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Personnalisation locale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259676" y="678211"/>
            <a:ext cx="618461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3529" y="2529595"/>
            <a:ext cx="12043679" cy="222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121" lvl="1" indent="-272560" algn="l">
              <a:lnSpc>
                <a:spcPts val="3534"/>
              </a:lnSpc>
              <a:buFont typeface="Arial"/>
              <a:buChar char="•"/>
            </a:pPr>
            <a:r>
              <a:rPr lang="en-US" sz="2524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Intégration des données locales : Entraînement du modèle pour les spécificités de Tétouan .</a:t>
            </a:r>
          </a:p>
          <a:p>
            <a:pPr marL="545121" lvl="1" indent="-272560" algn="l">
              <a:lnSpc>
                <a:spcPts val="3534"/>
              </a:lnSpc>
              <a:spcBef>
                <a:spcPct val="0"/>
              </a:spcBef>
              <a:buFont typeface="Arial"/>
              <a:buChar char="•"/>
            </a:pPr>
            <a:r>
              <a:rPr lang="en-US" sz="2524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Objectif : augmenter la précision (accuracy) et améliorer la navigation sécurisée.</a:t>
            </a:r>
          </a:p>
          <a:p>
            <a:pPr algn="l">
              <a:lnSpc>
                <a:spcPts val="3534"/>
              </a:lnSpc>
              <a:spcBef>
                <a:spcPct val="0"/>
              </a:spcBef>
            </a:pPr>
            <a:endParaRPr lang="en-US" sz="2524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31959" y="6106416"/>
            <a:ext cx="4725497" cy="917545"/>
            <a:chOff x="0" y="0"/>
            <a:chExt cx="1389966" cy="2698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9966" cy="269888"/>
            </a:xfrm>
            <a:custGeom>
              <a:avLst/>
              <a:gdLst/>
              <a:ahLst/>
              <a:cxnLst/>
              <a:rect l="l" t="t" r="r" b="b"/>
              <a:pathLst>
                <a:path w="1389966" h="269888">
                  <a:moveTo>
                    <a:pt x="0" y="0"/>
                  </a:moveTo>
                  <a:lnTo>
                    <a:pt x="1389966" y="0"/>
                  </a:lnTo>
                  <a:lnTo>
                    <a:pt x="1389966" y="269888"/>
                  </a:lnTo>
                  <a:lnTo>
                    <a:pt x="0" y="269888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389966" cy="346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19"/>
                </a:lnSpc>
              </a:pPr>
              <a:r>
                <a:rPr lang="en-US" sz="287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Temps réel optimisé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073529" y="5665376"/>
            <a:ext cx="12043679" cy="266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121" lvl="1" indent="-272560" algn="l">
              <a:lnSpc>
                <a:spcPts val="3534"/>
              </a:lnSpc>
              <a:buFont typeface="Arial"/>
              <a:buChar char="•"/>
            </a:pPr>
            <a:r>
              <a:rPr lang="en-US" sz="2524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Modification de notre modèle pour réduire la latence et améliorer les performances.</a:t>
            </a:r>
          </a:p>
          <a:p>
            <a:pPr marL="545121" lvl="1" indent="-272560" algn="l">
              <a:lnSpc>
                <a:spcPts val="3534"/>
              </a:lnSpc>
              <a:buFont typeface="Arial"/>
              <a:buChar char="•"/>
            </a:pPr>
            <a:r>
              <a:rPr lang="en-US" sz="2524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Algorithmes adaptés pour des prises de décision ultra-rapides.</a:t>
            </a:r>
          </a:p>
          <a:p>
            <a:pPr marL="545121" lvl="1" indent="-272560" algn="l">
              <a:lnSpc>
                <a:spcPts val="3534"/>
              </a:lnSpc>
              <a:buFont typeface="Arial"/>
              <a:buChar char="•"/>
            </a:pPr>
            <a:r>
              <a:rPr lang="en-US" sz="2524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Entraînement et ajustements spécifiques pour garantir une analyse en temps réel, même dans des situations complexes</a:t>
            </a:r>
          </a:p>
          <a:p>
            <a:pPr algn="l">
              <a:lnSpc>
                <a:spcPts val="3534"/>
              </a:lnSpc>
              <a:spcBef>
                <a:spcPct val="0"/>
              </a:spcBef>
            </a:pPr>
            <a:endParaRPr lang="en-US" sz="2524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51958" y="545481"/>
            <a:ext cx="13116139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Perspectives d’avenirnnement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59676" y="678211"/>
            <a:ext cx="584874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2100" y="4603981"/>
            <a:ext cx="4052594" cy="136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53306" y="4632775"/>
            <a:ext cx="6173301" cy="136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id="9" name="Freeform 9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75953" y="-1021740"/>
            <a:ext cx="8792923" cy="4237186"/>
            <a:chOff x="0" y="0"/>
            <a:chExt cx="406400" cy="1958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95838"/>
            </a:xfrm>
            <a:custGeom>
              <a:avLst/>
              <a:gdLst/>
              <a:ahLst/>
              <a:cxnLst/>
              <a:rect l="l" t="t" r="r" b="b"/>
              <a:pathLst>
                <a:path w="406400" h="195838">
                  <a:moveTo>
                    <a:pt x="203200" y="0"/>
                  </a:moveTo>
                  <a:lnTo>
                    <a:pt x="406400" y="0"/>
                  </a:lnTo>
                  <a:lnTo>
                    <a:pt x="203200" y="195838"/>
                  </a:lnTo>
                  <a:lnTo>
                    <a:pt x="0" y="19583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376D4">
                    <a:alpha val="10000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006CCD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03200" cy="233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93066" y="1028700"/>
            <a:ext cx="4931525" cy="1505265"/>
            <a:chOff x="0" y="0"/>
            <a:chExt cx="6575366" cy="2007020"/>
          </a:xfrm>
        </p:grpSpPr>
        <p:sp>
          <p:nvSpPr>
            <p:cNvPr id="10" name="TextBox 10"/>
            <p:cNvSpPr txBox="1"/>
            <p:nvPr/>
          </p:nvSpPr>
          <p:spPr>
            <a:xfrm>
              <a:off x="2726473" y="739621"/>
              <a:ext cx="3848893" cy="1267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23"/>
                </a:lnSpc>
              </a:pPr>
              <a:r>
                <a:rPr lang="en-US" sz="7329" b="1">
                  <a:solidFill>
                    <a:srgbClr val="3E67C8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Team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39621"/>
              <a:ext cx="2971695" cy="1267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23"/>
                </a:lnSpc>
              </a:pPr>
              <a:r>
                <a:rPr lang="en-US" sz="7329" b="1">
                  <a:solidFill>
                    <a:srgbClr val="3E67C8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Our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2111518" y="0"/>
              <a:ext cx="1176165" cy="279310"/>
              <a:chOff x="0" y="0"/>
              <a:chExt cx="232329" cy="5517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2329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232329" h="55172">
                    <a:moveTo>
                      <a:pt x="0" y="0"/>
                    </a:moveTo>
                    <a:lnTo>
                      <a:pt x="232329" y="0"/>
                    </a:lnTo>
                    <a:lnTo>
                      <a:pt x="232329" y="55172"/>
                    </a:lnTo>
                    <a:lnTo>
                      <a:pt x="0" y="55172"/>
                    </a:lnTo>
                    <a:close/>
                  </a:path>
                </a:pathLst>
              </a:custGeom>
              <a:solidFill>
                <a:srgbClr val="2254C5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32329" cy="932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497487" y="3695594"/>
            <a:ext cx="3619117" cy="3441683"/>
            <a:chOff x="0" y="0"/>
            <a:chExt cx="1165114" cy="11079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5114" cy="1107992"/>
            </a:xfrm>
            <a:custGeom>
              <a:avLst/>
              <a:gdLst/>
              <a:ahLst/>
              <a:cxnLst/>
              <a:rect l="l" t="t" r="r" b="b"/>
              <a:pathLst>
                <a:path w="1165114" h="1107992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8977" y="3695594"/>
            <a:ext cx="3619117" cy="3441683"/>
            <a:chOff x="0" y="0"/>
            <a:chExt cx="1912521" cy="18187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3"/>
              <a:stretch>
                <a:fillRect t="-5077" r="-7921" b="-20387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162050" y="7429314"/>
            <a:ext cx="3619117" cy="768008"/>
            <a:chOff x="0" y="0"/>
            <a:chExt cx="1165114" cy="2472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5114" cy="247247"/>
            </a:xfrm>
            <a:custGeom>
              <a:avLst/>
              <a:gdLst/>
              <a:ahLst/>
              <a:cxnLst/>
              <a:rect l="l" t="t" r="r" b="b"/>
              <a:pathLst>
                <a:path w="1165114" h="247247">
                  <a:moveTo>
                    <a:pt x="0" y="0"/>
                  </a:moveTo>
                  <a:lnTo>
                    <a:pt x="1165114" y="0"/>
                  </a:lnTo>
                  <a:lnTo>
                    <a:pt x="1165114" y="247247"/>
                  </a:lnTo>
                  <a:lnTo>
                    <a:pt x="0" y="24724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65114" cy="285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949270" y="3695594"/>
            <a:ext cx="3619117" cy="3441683"/>
            <a:chOff x="0" y="0"/>
            <a:chExt cx="1165114" cy="11079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65114" cy="1107992"/>
            </a:xfrm>
            <a:custGeom>
              <a:avLst/>
              <a:gdLst/>
              <a:ahLst/>
              <a:cxnLst/>
              <a:rect l="l" t="t" r="r" b="b"/>
              <a:pathLst>
                <a:path w="1165114" h="1107992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49270" y="3695594"/>
            <a:ext cx="3619117" cy="3441683"/>
            <a:chOff x="0" y="0"/>
            <a:chExt cx="1912521" cy="18187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4"/>
              <a:stretch>
                <a:fillRect t="-16477" b="-16477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6293066" y="7396166"/>
            <a:ext cx="4477543" cy="862499"/>
            <a:chOff x="0" y="0"/>
            <a:chExt cx="1441469" cy="2776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41469" cy="277667"/>
            </a:xfrm>
            <a:custGeom>
              <a:avLst/>
              <a:gdLst/>
              <a:ahLst/>
              <a:cxnLst/>
              <a:rect l="l" t="t" r="r" b="b"/>
              <a:pathLst>
                <a:path w="1441469" h="277667">
                  <a:moveTo>
                    <a:pt x="0" y="0"/>
                  </a:moveTo>
                  <a:lnTo>
                    <a:pt x="1441469" y="0"/>
                  </a:lnTo>
                  <a:lnTo>
                    <a:pt x="1441469" y="277667"/>
                  </a:lnTo>
                  <a:lnTo>
                    <a:pt x="0" y="27766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441469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06712" y="3695594"/>
            <a:ext cx="3619117" cy="3441683"/>
            <a:chOff x="0" y="0"/>
            <a:chExt cx="1912521" cy="181875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5"/>
              <a:stretch>
                <a:fillRect t="-2577" b="-2577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11977378" y="7367971"/>
            <a:ext cx="4674877" cy="862499"/>
            <a:chOff x="0" y="0"/>
            <a:chExt cx="1504998" cy="2776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04998" cy="277667"/>
            </a:xfrm>
            <a:custGeom>
              <a:avLst/>
              <a:gdLst/>
              <a:ahLst/>
              <a:cxnLst/>
              <a:rect l="l" t="t" r="r" b="b"/>
              <a:pathLst>
                <a:path w="1504998" h="277667">
                  <a:moveTo>
                    <a:pt x="0" y="0"/>
                  </a:moveTo>
                  <a:lnTo>
                    <a:pt x="1504998" y="0"/>
                  </a:lnTo>
                  <a:lnTo>
                    <a:pt x="1504998" y="277667"/>
                  </a:lnTo>
                  <a:lnTo>
                    <a:pt x="0" y="27766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504998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7259676" y="678211"/>
            <a:ext cx="652048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92365" y="7472240"/>
            <a:ext cx="3212340" cy="5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143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HAMZA KHOLTI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939745" y="7472999"/>
            <a:ext cx="4216371" cy="56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3188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ANOUAR BOUZHAR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32272" y="7472999"/>
            <a:ext cx="4156748" cy="56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3188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YAHYA ZAKARIAE</a:t>
            </a:r>
          </a:p>
        </p:txBody>
      </p:sp>
      <p:sp>
        <p:nvSpPr>
          <p:cNvPr id="40" name="Freeform 40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44855" y="4069858"/>
            <a:ext cx="1377058" cy="1413520"/>
            <a:chOff x="0" y="0"/>
            <a:chExt cx="191924" cy="1970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924" cy="197006"/>
            </a:xfrm>
            <a:custGeom>
              <a:avLst/>
              <a:gdLst/>
              <a:ahLst/>
              <a:cxnLst/>
              <a:rect l="l" t="t" r="r" b="b"/>
              <a:pathLst>
                <a:path w="191924" h="197006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7545" y="4614922"/>
            <a:ext cx="55167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944855" y="6665196"/>
            <a:ext cx="1377058" cy="1413520"/>
            <a:chOff x="0" y="0"/>
            <a:chExt cx="191924" cy="1970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924" cy="197006"/>
            </a:xfrm>
            <a:custGeom>
              <a:avLst/>
              <a:gdLst/>
              <a:ahLst/>
              <a:cxnLst/>
              <a:rect l="l" t="t" r="r" b="b"/>
              <a:pathLst>
                <a:path w="191924" h="197006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57545" y="7239724"/>
            <a:ext cx="55167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37840" y="7180210"/>
            <a:ext cx="945785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Perspectives </a:t>
            </a:r>
            <a:r>
              <a:rPr lang="en-US" sz="270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d'avenir</a:t>
            </a:r>
            <a:endParaRPr lang="en-US" sz="2700" b="1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617074" y="1567960"/>
            <a:ext cx="8766656" cy="45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4"/>
              </a:lnSpc>
              <a:spcBef>
                <a:spcPct val="0"/>
              </a:spcBef>
            </a:pPr>
            <a:r>
              <a:rPr lang="en-US" sz="2703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Contexte général du projet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944855" y="1615585"/>
            <a:ext cx="1377058" cy="1413520"/>
            <a:chOff x="0" y="0"/>
            <a:chExt cx="191924" cy="1970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924" cy="197006"/>
            </a:xfrm>
            <a:custGeom>
              <a:avLst/>
              <a:gdLst/>
              <a:ahLst/>
              <a:cxnLst/>
              <a:rect l="l" t="t" r="r" b="b"/>
              <a:pathLst>
                <a:path w="191924" h="197006">
                  <a:moveTo>
                    <a:pt x="0" y="0"/>
                  </a:moveTo>
                  <a:lnTo>
                    <a:pt x="191924" y="0"/>
                  </a:lnTo>
                  <a:lnTo>
                    <a:pt x="191924" y="197006"/>
                  </a:lnTo>
                  <a:lnTo>
                    <a:pt x="0" y="197006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1924" cy="23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387465" y="2160649"/>
            <a:ext cx="55167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26297" y="2116641"/>
            <a:ext cx="10674199" cy="87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050" lvl="1" indent="-277525" algn="l">
              <a:lnSpc>
                <a:spcPts val="3599"/>
              </a:lnSpc>
              <a:buFont typeface="Arial"/>
              <a:buChar char="•"/>
            </a:pPr>
            <a:r>
              <a:rPr lang="en-US" sz="25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Problématique</a:t>
            </a:r>
          </a:p>
          <a:p>
            <a:pPr marL="555050" lvl="1" indent="-277525" algn="l">
              <a:lnSpc>
                <a:spcPts val="3599"/>
              </a:lnSpc>
              <a:buFont typeface="Arial"/>
              <a:buChar char="•"/>
            </a:pPr>
            <a:r>
              <a:rPr lang="en-US" sz="25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Solution proposée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17074" y="3909564"/>
            <a:ext cx="876665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Mise en oeuvre du projet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17074" y="4469634"/>
            <a:ext cx="11282968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applications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Jeu de données.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Algorithmes et concepts exploités.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676" y="678211"/>
            <a:ext cx="860897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3196329"/>
            <a:ext cx="4536624" cy="3160577"/>
            <a:chOff x="0" y="0"/>
            <a:chExt cx="6048832" cy="421410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028314" cy="4214103"/>
              <a:chOff x="0" y="0"/>
              <a:chExt cx="630137" cy="44049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0137" cy="440499"/>
              </a:xfrm>
              <a:custGeom>
                <a:avLst/>
                <a:gdLst/>
                <a:ahLst/>
                <a:cxnLst/>
                <a:rect l="l" t="t" r="r" b="b"/>
                <a:pathLst>
                  <a:path w="630137" h="440499">
                    <a:moveTo>
                      <a:pt x="0" y="0"/>
                    </a:moveTo>
                    <a:lnTo>
                      <a:pt x="630137" y="0"/>
                    </a:lnTo>
                    <a:lnTo>
                      <a:pt x="630137" y="440499"/>
                    </a:lnTo>
                    <a:lnTo>
                      <a:pt x="0" y="440499"/>
                    </a:lnTo>
                    <a:close/>
                  </a:path>
                </a:pathLst>
              </a:custGeom>
              <a:solidFill>
                <a:srgbClr val="2254C5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630137" cy="478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57433" y="559206"/>
              <a:ext cx="5691399" cy="2810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920"/>
                </a:lnSpc>
              </a:pPr>
              <a:r>
                <a:rPr lang="en-US" sz="8637" b="1" u="sng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Plan</a:t>
              </a:r>
            </a:p>
            <a:p>
              <a:pPr algn="l">
                <a:lnSpc>
                  <a:spcPts val="5020"/>
                </a:lnSpc>
              </a:pPr>
              <a:endParaRPr lang="en-US" sz="8637" b="1" u="sng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59676" y="678211"/>
            <a:ext cx="736015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679" y="2371152"/>
            <a:ext cx="14415582" cy="74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3212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Comment assurer une navigation sécurisée et optimisée dans nos villes?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66721" y="5751722"/>
            <a:ext cx="13735608" cy="12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9"/>
              </a:lnSpc>
              <a:spcBef>
                <a:spcPct val="0"/>
              </a:spcBef>
            </a:pPr>
            <a:r>
              <a:rPr lang="en-US" sz="357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villes denses et complexes où la navigation devient un défi, augmentant les risques d’accidents et de congestion.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96774" y="6135849"/>
            <a:ext cx="548934" cy="563469"/>
            <a:chOff x="0" y="0"/>
            <a:chExt cx="76506" cy="785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506" cy="78532"/>
            </a:xfrm>
            <a:custGeom>
              <a:avLst/>
              <a:gdLst/>
              <a:ahLst/>
              <a:cxnLst/>
              <a:rect l="l" t="t" r="r" b="b"/>
              <a:pathLst>
                <a:path w="76506" h="78532">
                  <a:moveTo>
                    <a:pt x="0" y="0"/>
                  </a:moveTo>
                  <a:lnTo>
                    <a:pt x="76506" y="0"/>
                  </a:lnTo>
                  <a:lnTo>
                    <a:pt x="76506" y="78532"/>
                  </a:lnTo>
                  <a:lnTo>
                    <a:pt x="0" y="7853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6506" cy="116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37682" y="3436923"/>
            <a:ext cx="12453154" cy="113471"/>
            <a:chOff x="0" y="0"/>
            <a:chExt cx="3279843" cy="298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79843" cy="29885"/>
            </a:xfrm>
            <a:custGeom>
              <a:avLst/>
              <a:gdLst/>
              <a:ahLst/>
              <a:cxnLst/>
              <a:rect l="l" t="t" r="r" b="b"/>
              <a:pathLst>
                <a:path w="3279843" h="29885">
                  <a:moveTo>
                    <a:pt x="0" y="0"/>
                  </a:moveTo>
                  <a:lnTo>
                    <a:pt x="3279843" y="0"/>
                  </a:lnTo>
                  <a:lnTo>
                    <a:pt x="3279843" y="29885"/>
                  </a:lnTo>
                  <a:lnTo>
                    <a:pt x="0" y="29885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279843" cy="67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789289" y="9548351"/>
            <a:ext cx="19507096" cy="3160577"/>
            <a:chOff x="0" y="0"/>
            <a:chExt cx="2718759" cy="440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18759" cy="440499"/>
            </a:xfrm>
            <a:custGeom>
              <a:avLst/>
              <a:gdLst/>
              <a:ahLst/>
              <a:cxnLst/>
              <a:rect l="l" t="t" r="r" b="b"/>
              <a:pathLst>
                <a:path w="2718759" h="440499">
                  <a:moveTo>
                    <a:pt x="0" y="0"/>
                  </a:moveTo>
                  <a:lnTo>
                    <a:pt x="2718759" y="0"/>
                  </a:lnTo>
                  <a:lnTo>
                    <a:pt x="2718759" y="440499"/>
                  </a:lnTo>
                  <a:lnTo>
                    <a:pt x="0" y="44049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18759" cy="47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59676" y="678211"/>
            <a:ext cx="736015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679" y="2371152"/>
            <a:ext cx="14415582" cy="74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3212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Vers une navigation urbaine sécurisée grâce à l’IA et la segmentation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66721" y="5751722"/>
            <a:ext cx="13735608" cy="438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9"/>
              </a:lnSpc>
            </a:pPr>
            <a:r>
              <a:rPr lang="en-US" sz="357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Axes de résolution : </a:t>
            </a:r>
          </a:p>
          <a:p>
            <a:pPr algn="l">
              <a:lnSpc>
                <a:spcPts val="5009"/>
              </a:lnSpc>
            </a:pPr>
            <a:r>
              <a:rPr lang="en-US" sz="357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Segmentation les environnements en temps réel </a:t>
            </a:r>
          </a:p>
          <a:p>
            <a:pPr algn="l">
              <a:lnSpc>
                <a:spcPts val="5009"/>
              </a:lnSpc>
            </a:pPr>
            <a:r>
              <a:rPr lang="en-US" sz="357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Deep Learning pour images urbaines.</a:t>
            </a:r>
          </a:p>
          <a:p>
            <a:pPr algn="l">
              <a:lnSpc>
                <a:spcPts val="5009"/>
              </a:lnSpc>
            </a:pPr>
            <a:endParaRPr lang="en-US" sz="3578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5009"/>
              </a:lnSpc>
            </a:pPr>
            <a:endParaRPr lang="en-US" sz="3578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5009"/>
              </a:lnSpc>
            </a:pPr>
            <a:endParaRPr lang="en-US" sz="3578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5009"/>
              </a:lnSpc>
              <a:spcBef>
                <a:spcPct val="0"/>
              </a:spcBef>
            </a:pPr>
            <a:endParaRPr lang="en-US" sz="3578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96774" y="6135849"/>
            <a:ext cx="548934" cy="563469"/>
            <a:chOff x="0" y="0"/>
            <a:chExt cx="76506" cy="785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506" cy="78532"/>
            </a:xfrm>
            <a:custGeom>
              <a:avLst/>
              <a:gdLst/>
              <a:ahLst/>
              <a:cxnLst/>
              <a:rect l="l" t="t" r="r" b="b"/>
              <a:pathLst>
                <a:path w="76506" h="78532">
                  <a:moveTo>
                    <a:pt x="0" y="0"/>
                  </a:moveTo>
                  <a:lnTo>
                    <a:pt x="76506" y="0"/>
                  </a:lnTo>
                  <a:lnTo>
                    <a:pt x="76506" y="78532"/>
                  </a:lnTo>
                  <a:lnTo>
                    <a:pt x="0" y="7853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6506" cy="116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37682" y="3436923"/>
            <a:ext cx="12453154" cy="113471"/>
            <a:chOff x="0" y="0"/>
            <a:chExt cx="3279843" cy="298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79843" cy="29885"/>
            </a:xfrm>
            <a:custGeom>
              <a:avLst/>
              <a:gdLst/>
              <a:ahLst/>
              <a:cxnLst/>
              <a:rect l="l" t="t" r="r" b="b"/>
              <a:pathLst>
                <a:path w="3279843" h="29885">
                  <a:moveTo>
                    <a:pt x="0" y="0"/>
                  </a:moveTo>
                  <a:lnTo>
                    <a:pt x="3279843" y="0"/>
                  </a:lnTo>
                  <a:lnTo>
                    <a:pt x="3279843" y="29885"/>
                  </a:lnTo>
                  <a:lnTo>
                    <a:pt x="0" y="29885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279843" cy="67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789289" y="9602923"/>
            <a:ext cx="19507096" cy="3160577"/>
            <a:chOff x="0" y="0"/>
            <a:chExt cx="2718759" cy="440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18759" cy="440499"/>
            </a:xfrm>
            <a:custGeom>
              <a:avLst/>
              <a:gdLst/>
              <a:ahLst/>
              <a:cxnLst/>
              <a:rect l="l" t="t" r="r" b="b"/>
              <a:pathLst>
                <a:path w="2718759" h="440499">
                  <a:moveTo>
                    <a:pt x="0" y="0"/>
                  </a:moveTo>
                  <a:lnTo>
                    <a:pt x="2718759" y="0"/>
                  </a:lnTo>
                  <a:lnTo>
                    <a:pt x="2718759" y="440499"/>
                  </a:lnTo>
                  <a:lnTo>
                    <a:pt x="0" y="44049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18759" cy="47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07827" y="2389452"/>
            <a:ext cx="8741548" cy="4134024"/>
          </a:xfrm>
          <a:custGeom>
            <a:avLst/>
            <a:gdLst/>
            <a:ahLst/>
            <a:cxnLst/>
            <a:rect l="l" t="t" r="r" b="b"/>
            <a:pathLst>
              <a:path w="8741548" h="4134024">
                <a:moveTo>
                  <a:pt x="0" y="0"/>
                </a:moveTo>
                <a:lnTo>
                  <a:pt x="8741549" y="0"/>
                </a:lnTo>
                <a:lnTo>
                  <a:pt x="8741549" y="4134024"/>
                </a:lnTo>
                <a:lnTo>
                  <a:pt x="0" y="4134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266853" y="2268378"/>
            <a:ext cx="5405561" cy="4376172"/>
          </a:xfrm>
          <a:custGeom>
            <a:avLst/>
            <a:gdLst/>
            <a:ahLst/>
            <a:cxnLst/>
            <a:rect l="l" t="t" r="r" b="b"/>
            <a:pathLst>
              <a:path w="5405561" h="4376172">
                <a:moveTo>
                  <a:pt x="0" y="0"/>
                </a:moveTo>
                <a:lnTo>
                  <a:pt x="5405562" y="0"/>
                </a:lnTo>
                <a:lnTo>
                  <a:pt x="5405562" y="4376172"/>
                </a:lnTo>
                <a:lnTo>
                  <a:pt x="0" y="4376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7259676" y="678211"/>
            <a:ext cx="652048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6081" y="583898"/>
            <a:ext cx="1150987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Applications de la segmentation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16150" y="7235773"/>
            <a:ext cx="5324904" cy="44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2254C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Reconnaissance et Suivi d'Objets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40147" y="7251399"/>
            <a:ext cx="3053410" cy="42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 b="1">
                <a:solidFill>
                  <a:srgbClr val="2254C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Imagerie Médicale 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3927" y="2440910"/>
            <a:ext cx="8210146" cy="4361640"/>
          </a:xfrm>
          <a:custGeom>
            <a:avLst/>
            <a:gdLst/>
            <a:ahLst/>
            <a:cxnLst/>
            <a:rect l="l" t="t" r="r" b="b"/>
            <a:pathLst>
              <a:path w="8210146" h="4361640">
                <a:moveTo>
                  <a:pt x="0" y="0"/>
                </a:moveTo>
                <a:lnTo>
                  <a:pt x="8210147" y="0"/>
                </a:lnTo>
                <a:lnTo>
                  <a:pt x="8210147" y="4361640"/>
                </a:lnTo>
                <a:lnTo>
                  <a:pt x="0" y="4361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265548" y="2728704"/>
            <a:ext cx="8320152" cy="3786051"/>
          </a:xfrm>
          <a:prstGeom prst="rect">
            <a:avLst/>
          </a:prstGeom>
          <a:ln w="38100" cap="sq">
            <a:solidFill>
              <a:srgbClr val="39D5FF"/>
            </a:solidFill>
            <a:prstDash val="solid"/>
          </a:ln>
        </p:spPr>
      </p:pic>
      <p:sp>
        <p:nvSpPr>
          <p:cNvPr id="8" name="TextBox 8"/>
          <p:cNvSpPr txBox="1"/>
          <p:nvPr/>
        </p:nvSpPr>
        <p:spPr>
          <a:xfrm>
            <a:off x="17259676" y="678211"/>
            <a:ext cx="652048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6541" y="583898"/>
            <a:ext cx="1150987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Applications de la segmentation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15275" y="7214854"/>
            <a:ext cx="5324904" cy="44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9"/>
              </a:lnSpc>
            </a:pPr>
            <a:r>
              <a:rPr lang="en-US" sz="2492" b="1">
                <a:solidFill>
                  <a:srgbClr val="2254C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Édition d'Images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95742" y="7222666"/>
            <a:ext cx="3659765" cy="42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 b="1">
                <a:solidFill>
                  <a:srgbClr val="2254C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Systèmes Autonomes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98318" y="3011840"/>
            <a:ext cx="399158" cy="3991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98318" y="4158710"/>
            <a:ext cx="399158" cy="39915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B5E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57256" y="1254809"/>
            <a:ext cx="882124" cy="209483"/>
            <a:chOff x="0" y="0"/>
            <a:chExt cx="232329" cy="551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4FAC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98318" y="4843948"/>
            <a:ext cx="399158" cy="39915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907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48384" y="1321484"/>
            <a:ext cx="7816578" cy="4093099"/>
          </a:xfrm>
          <a:custGeom>
            <a:avLst/>
            <a:gdLst/>
            <a:ahLst/>
            <a:cxnLst/>
            <a:rect l="l" t="t" r="r" b="b"/>
            <a:pathLst>
              <a:path w="7816578" h="4093099">
                <a:moveTo>
                  <a:pt x="0" y="0"/>
                </a:moveTo>
                <a:lnTo>
                  <a:pt x="7816578" y="0"/>
                </a:lnTo>
                <a:lnTo>
                  <a:pt x="7816578" y="4093100"/>
                </a:lnTo>
                <a:lnTo>
                  <a:pt x="0" y="409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6193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9721467" y="5769752"/>
            <a:ext cx="7537833" cy="3768917"/>
          </a:xfrm>
          <a:custGeom>
            <a:avLst/>
            <a:gdLst/>
            <a:ahLst/>
            <a:cxnLst/>
            <a:rect l="l" t="t" r="r" b="b"/>
            <a:pathLst>
              <a:path w="7537833" h="3768917">
                <a:moveTo>
                  <a:pt x="0" y="0"/>
                </a:moveTo>
                <a:lnTo>
                  <a:pt x="7537833" y="0"/>
                </a:lnTo>
                <a:lnTo>
                  <a:pt x="7537833" y="3768917"/>
                </a:lnTo>
                <a:lnTo>
                  <a:pt x="0" y="3768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55318" y="5769752"/>
            <a:ext cx="7456036" cy="3768917"/>
          </a:xfrm>
          <a:custGeom>
            <a:avLst/>
            <a:gdLst/>
            <a:ahLst/>
            <a:cxnLst/>
            <a:rect l="l" t="t" r="r" b="b"/>
            <a:pathLst>
              <a:path w="7456036" h="3768917">
                <a:moveTo>
                  <a:pt x="0" y="0"/>
                </a:moveTo>
                <a:lnTo>
                  <a:pt x="7456035" y="0"/>
                </a:lnTo>
                <a:lnTo>
                  <a:pt x="7456035" y="3768917"/>
                </a:lnTo>
                <a:lnTo>
                  <a:pt x="0" y="3768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7" r="-1427" b="-1229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357256" y="1673842"/>
            <a:ext cx="5738309" cy="90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Cityscapes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59676" y="678211"/>
            <a:ext cx="76013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55818" y="2935640"/>
            <a:ext cx="6561666" cy="92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30 classes d’objets tels que les voitures, les piétons, les bâtiments, ....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6431" y="593774"/>
            <a:ext cx="1150987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Datasets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55818" y="4101560"/>
            <a:ext cx="6561666" cy="45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5 000 images finement annotées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55818" y="4805245"/>
            <a:ext cx="7124389" cy="45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20 000 images grossièrement annotées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16795" y="9653675"/>
            <a:ext cx="4382561" cy="46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2815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Annotation grossières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73716" y="9653675"/>
            <a:ext cx="2986595" cy="46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2815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Annotation fine </a:t>
            </a:r>
          </a:p>
        </p:txBody>
      </p:sp>
      <p:sp>
        <p:nvSpPr>
          <p:cNvPr id="29" name="Freeform 29"/>
          <p:cNvSpPr/>
          <p:nvPr/>
        </p:nvSpPr>
        <p:spPr>
          <a:xfrm>
            <a:off x="207558" y="227620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22118" y="2668969"/>
            <a:ext cx="399158" cy="3991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22118" y="3815839"/>
            <a:ext cx="399158" cy="39915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B5E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81056" y="1163700"/>
            <a:ext cx="882124" cy="209483"/>
            <a:chOff x="0" y="0"/>
            <a:chExt cx="232329" cy="551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4FAC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22118" y="4501077"/>
            <a:ext cx="399158" cy="39915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907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72184" y="1268441"/>
            <a:ext cx="7816578" cy="3901730"/>
          </a:xfrm>
          <a:custGeom>
            <a:avLst/>
            <a:gdLst/>
            <a:ahLst/>
            <a:cxnLst/>
            <a:rect l="l" t="t" r="r" b="b"/>
            <a:pathLst>
              <a:path w="7816578" h="3901730">
                <a:moveTo>
                  <a:pt x="0" y="0"/>
                </a:moveTo>
                <a:lnTo>
                  <a:pt x="7816578" y="0"/>
                </a:lnTo>
                <a:lnTo>
                  <a:pt x="7816578" y="3901730"/>
                </a:lnTo>
                <a:lnTo>
                  <a:pt x="0" y="390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6979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219107" y="5579746"/>
            <a:ext cx="4953946" cy="3711502"/>
          </a:xfrm>
          <a:custGeom>
            <a:avLst/>
            <a:gdLst/>
            <a:ahLst/>
            <a:cxnLst/>
            <a:rect l="l" t="t" r="r" b="b"/>
            <a:pathLst>
              <a:path w="4953946" h="3711502">
                <a:moveTo>
                  <a:pt x="0" y="0"/>
                </a:moveTo>
                <a:lnTo>
                  <a:pt x="4953945" y="0"/>
                </a:lnTo>
                <a:lnTo>
                  <a:pt x="4953945" y="3711502"/>
                </a:lnTo>
                <a:lnTo>
                  <a:pt x="0" y="371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6649193" y="5579746"/>
            <a:ext cx="4902692" cy="3711502"/>
          </a:xfrm>
          <a:custGeom>
            <a:avLst/>
            <a:gdLst/>
            <a:ahLst/>
            <a:cxnLst/>
            <a:rect l="l" t="t" r="r" b="b"/>
            <a:pathLst>
              <a:path w="4902692" h="3711502">
                <a:moveTo>
                  <a:pt x="0" y="0"/>
                </a:moveTo>
                <a:lnTo>
                  <a:pt x="4902692" y="0"/>
                </a:lnTo>
                <a:lnTo>
                  <a:pt x="4902692" y="3711502"/>
                </a:lnTo>
                <a:lnTo>
                  <a:pt x="0" y="3711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3" r="-713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2066798" y="5579746"/>
            <a:ext cx="5002096" cy="3711502"/>
          </a:xfrm>
          <a:custGeom>
            <a:avLst/>
            <a:gdLst/>
            <a:ahLst/>
            <a:cxnLst/>
            <a:rect l="l" t="t" r="r" b="b"/>
            <a:pathLst>
              <a:path w="5002096" h="3711502">
                <a:moveTo>
                  <a:pt x="0" y="0"/>
                </a:moveTo>
                <a:lnTo>
                  <a:pt x="5002095" y="0"/>
                </a:lnTo>
                <a:lnTo>
                  <a:pt x="5002095" y="3711502"/>
                </a:lnTo>
                <a:lnTo>
                  <a:pt x="0" y="3711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833"/>
            </a:stretch>
          </a:blipFill>
          <a:ln w="38100" cap="sq">
            <a:solidFill>
              <a:srgbClr val="39D5FF"/>
            </a:solidFill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9281056" y="1582732"/>
            <a:ext cx="7902044" cy="90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Mapillary Vistas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676" y="678211"/>
            <a:ext cx="76013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79618" y="2592769"/>
            <a:ext cx="6561666" cy="92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Contient 25 000 images haute résolution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8688" y="473455"/>
            <a:ext cx="11509879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5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Datasets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98668" y="3758689"/>
            <a:ext cx="6561666" cy="45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124 catégories sémantiques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79618" y="4462374"/>
            <a:ext cx="7663995" cy="45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 catégories avec annotations d’instances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21289" y="9491754"/>
            <a:ext cx="13354759" cy="45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67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Annotation 5 fois plus fine que les annotations fines de Cityscapes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245566" y="123312"/>
            <a:ext cx="973541" cy="973541"/>
          </a:xfrm>
          <a:custGeom>
            <a:avLst/>
            <a:gdLst/>
            <a:ahLst/>
            <a:cxnLst/>
            <a:rect l="l" t="t" r="r" b="b"/>
            <a:pathLst>
              <a:path w="973541" h="973541">
                <a:moveTo>
                  <a:pt x="0" y="0"/>
                </a:moveTo>
                <a:lnTo>
                  <a:pt x="973541" y="0"/>
                </a:lnTo>
                <a:lnTo>
                  <a:pt x="973541" y="973541"/>
                </a:lnTo>
                <a:lnTo>
                  <a:pt x="0" y="973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822</Words>
  <Application>Microsoft Office PowerPoint</Application>
  <PresentationFormat>Custom</PresentationFormat>
  <Paragraphs>136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Open Sans</vt:lpstr>
      <vt:lpstr>Oswald</vt:lpstr>
      <vt:lpstr>Poppins Semi-Bold</vt:lpstr>
      <vt:lpstr>Calibri</vt:lpstr>
      <vt:lpstr>Montserrat Medium</vt:lpstr>
      <vt:lpstr>Montserrat Ultra-Bold</vt:lpstr>
      <vt:lpstr>Arial</vt:lpstr>
      <vt:lpstr>Montserrat Semi-Bold</vt:lpstr>
      <vt:lpstr>Poppins Bold</vt:lpstr>
      <vt:lpstr>Open Sans Bold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Minimalist Modern Startup Pitch Deck Presentation</dc:title>
  <cp:lastModifiedBy>dell</cp:lastModifiedBy>
  <cp:revision>7</cp:revision>
  <dcterms:created xsi:type="dcterms:W3CDTF">2006-08-16T00:00:00Z</dcterms:created>
  <dcterms:modified xsi:type="dcterms:W3CDTF">2025-01-10T22:04:25Z</dcterms:modified>
  <dc:identifier>DAGW3u_dJz8</dc:identifier>
</cp:coreProperties>
</file>